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Raleway"/>
      <p:regular r:id="rId43"/>
      <p:bold r:id="rId44"/>
      <p:italic r:id="rId45"/>
      <p:boldItalic r:id="rId46"/>
    </p:embeddedFont>
    <p:embeddedFont>
      <p:font typeface="Proxima Nova"/>
      <p:regular r:id="rId47"/>
      <p:bold r:id="rId48"/>
      <p:italic r:id="rId49"/>
      <p:boldItalic r:id="rId50"/>
    </p:embeddedFont>
    <p:embeddedFont>
      <p:font typeface="Montserrat"/>
      <p:regular r:id="rId51"/>
      <p:bold r:id="rId52"/>
      <p:italic r:id="rId53"/>
      <p:boldItalic r:id="rId54"/>
    </p:embeddedFont>
    <p:embeddedFont>
      <p:font typeface="Press Start 2P"/>
      <p:regular r:id="rId55"/>
    </p:embeddedFont>
    <p:embeddedFont>
      <p:font typeface="Quicksand"/>
      <p:regular r:id="rId56"/>
      <p:bold r:id="rId57"/>
    </p:embeddedFont>
    <p:embeddedFont>
      <p:font typeface="Comfortaa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aleway-bold.fntdata"/><Relationship Id="rId43" Type="http://schemas.openxmlformats.org/officeDocument/2006/relationships/font" Target="fonts/Raleway-regular.fntdata"/><Relationship Id="rId46" Type="http://schemas.openxmlformats.org/officeDocument/2006/relationships/font" Target="fonts/Raleway-boldItalic.fntdata"/><Relationship Id="rId45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ProximaNova-bold.fntdata"/><Relationship Id="rId47" Type="http://schemas.openxmlformats.org/officeDocument/2006/relationships/font" Target="fonts/ProximaNova-regular.fntdata"/><Relationship Id="rId49" Type="http://schemas.openxmlformats.org/officeDocument/2006/relationships/font" Target="fonts/ProximaNova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regular.fntdata"/><Relationship Id="rId50" Type="http://schemas.openxmlformats.org/officeDocument/2006/relationships/font" Target="fonts/ProximaNova-boldItalic.fntdata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5.xml"/><Relationship Id="rId55" Type="http://schemas.openxmlformats.org/officeDocument/2006/relationships/font" Target="fonts/PressStart2P-regular.fntdata"/><Relationship Id="rId10" Type="http://schemas.openxmlformats.org/officeDocument/2006/relationships/slide" Target="slides/slide4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57" Type="http://schemas.openxmlformats.org/officeDocument/2006/relationships/font" Target="fonts/Quicksand-bold.fntdata"/><Relationship Id="rId12" Type="http://schemas.openxmlformats.org/officeDocument/2006/relationships/slide" Target="slides/slide6.xml"/><Relationship Id="rId56" Type="http://schemas.openxmlformats.org/officeDocument/2006/relationships/font" Target="fonts/Quicksand-regular.fntdata"/><Relationship Id="rId15" Type="http://schemas.openxmlformats.org/officeDocument/2006/relationships/slide" Target="slides/slide9.xml"/><Relationship Id="rId59" Type="http://schemas.openxmlformats.org/officeDocument/2006/relationships/font" Target="fonts/Comfortaa-bold.fntdata"/><Relationship Id="rId14" Type="http://schemas.openxmlformats.org/officeDocument/2006/relationships/slide" Target="slides/slide8.xml"/><Relationship Id="rId58" Type="http://schemas.openxmlformats.org/officeDocument/2006/relationships/font" Target="fonts/Comfortaa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9835e1333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9835e1333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b02ac77b8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b02ac77b8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116f412a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b116f412a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b02ac77b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b02ac77b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98382845b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98382845b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b02ac77b8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b02ac77b8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02ac77b8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b02ac77b8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ef85ee0df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ef85ee0df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f85ee0d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ef85ee0d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f85ee0df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ef85ee0df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02ac77b8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02ac77b8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9835e133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9835e133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b02ac77b8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b02ac77b8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b02ac77b8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b02ac77b8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b25897f92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b25897f92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b02ac77b8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b02ac77b8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b25897f92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b25897f92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b116f412af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b116f412af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b02ac77b8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b02ac77b8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b116f412af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b116f412af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b116f412a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b116f412a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b17462e05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b17462e05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02ac77b8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b02ac77b8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b116f412af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b116f412af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b116f412a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b116f412a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98382845b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398382845b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b02ac77b8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b02ac77b8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b25897f92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b25897f92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39835e1333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39835e1333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0dde9c52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0dde9c52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f9a0b650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ef9a0b650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25897f92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b25897f92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2d93925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b2d93925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98382845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98382845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116f412a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b116f412a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02ac77b8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b02ac77b8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hyperlink" Target="https://youtu.be/22nd99SLgNA?si=YWWfDG7V2tUUFamU" TargetMode="External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hyperlink" Target="https://code.org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49.png"/><Relationship Id="rId5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hyperlink" Target="https://youtu.be/mHW1Hsqlp6A?si=w9OmsxDQdqGJ_2Sa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hyperlink" Target="https://studio.code.org/hoc/1" TargetMode="External"/><Relationship Id="rId5" Type="http://schemas.openxmlformats.org/officeDocument/2006/relationships/image" Target="../media/image53.png"/><Relationship Id="rId6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Relationship Id="rId4" Type="http://schemas.openxmlformats.org/officeDocument/2006/relationships/image" Target="../media/image38.png"/><Relationship Id="rId5" Type="http://schemas.openxmlformats.org/officeDocument/2006/relationships/image" Target="../media/image47.png"/><Relationship Id="rId6" Type="http://schemas.openxmlformats.org/officeDocument/2006/relationships/image" Target="../media/image55.png"/><Relationship Id="rId7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Relationship Id="rId4" Type="http://schemas.openxmlformats.org/officeDocument/2006/relationships/hyperlink" Target="https://creativecommons.org/licenses/by-nc-sa/4.0/deed.pt-br" TargetMode="External"/><Relationship Id="rId9" Type="http://schemas.openxmlformats.org/officeDocument/2006/relationships/image" Target="../media/image28.png"/><Relationship Id="rId5" Type="http://schemas.openxmlformats.org/officeDocument/2006/relationships/image" Target="../media/image44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/>
          <p:nvPr/>
        </p:nvSpPr>
        <p:spPr>
          <a:xfrm>
            <a:off x="4219750" y="3966175"/>
            <a:ext cx="42567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NEPeTI: Aplicando a Computação na Educação Básica do Cerrado</a:t>
            </a:r>
            <a:endParaRPr b="1"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Chamada Pública IFES/SETEC/MEC nº 88/2022</a:t>
            </a:r>
            <a:endParaRPr b="1"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4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4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4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Programação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34"/>
          <p:cNvSpPr txBox="1"/>
          <p:nvPr/>
        </p:nvSpPr>
        <p:spPr>
          <a:xfrm>
            <a:off x="311700" y="1152475"/>
            <a:ext cx="84627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●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Linguagens de Programação e seus usos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Proxima Nova"/>
              <a:buChar char="○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Python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: Inteligência Artificial e Aprendizado de Máquina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Proxima Nova"/>
              <a:buChar char="○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JavaScript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: Desenvolvimento Web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Proxima Nova"/>
              <a:buChar char="○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Java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: Desenvolvimento de Aplicativos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Proxima Nova"/>
              <a:buChar char="○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: Análise de Dados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Proxima Nova"/>
              <a:buChar char="○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C/C++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: Sistemas Operacionais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Proxima Nova"/>
              <a:buChar char="○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SQL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: Gerenciamento de dados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900" y="2153675"/>
            <a:ext cx="2505500" cy="23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5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5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5" name="Google Shape;195;p35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5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Programação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35"/>
          <p:cNvSpPr txBox="1"/>
          <p:nvPr/>
        </p:nvSpPr>
        <p:spPr>
          <a:xfrm>
            <a:off x="311700" y="1304875"/>
            <a:ext cx="84402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Raleway"/>
                <a:ea typeface="Raleway"/>
                <a:cs typeface="Raleway"/>
                <a:sym typeface="Raleway"/>
              </a:rPr>
              <a:t>Se você quiser saber mais…</a:t>
            </a:r>
            <a:endParaRPr b="1" sz="2000"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Char char="●"/>
            </a:pPr>
            <a:r>
              <a:rPr b="1" lang="pt-BR" sz="2000">
                <a:latin typeface="Raleway"/>
                <a:ea typeface="Raleway"/>
                <a:cs typeface="Raleway"/>
                <a:sym typeface="Raleway"/>
              </a:rPr>
              <a:t>Vídeo completo</a:t>
            </a:r>
            <a:r>
              <a:rPr lang="pt-BR" sz="2000">
                <a:latin typeface="Raleway"/>
                <a:ea typeface="Raleway"/>
                <a:cs typeface="Raleway"/>
                <a:sym typeface="Raleway"/>
              </a:rPr>
              <a:t> de 18 min sobre linguagens de programação</a:t>
            </a:r>
            <a:r>
              <a:rPr b="1" lang="pt-BR" sz="20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pt-BR" sz="2000">
                <a:latin typeface="Raleway"/>
                <a:ea typeface="Raleway"/>
                <a:cs typeface="Raleway"/>
                <a:sym typeface="Raleway"/>
              </a:rPr>
              <a:t>produzido pelo canal do YouTube Manual do Mundo.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8" name="Google Shape;198;p35"/>
          <p:cNvSpPr/>
          <p:nvPr/>
        </p:nvSpPr>
        <p:spPr>
          <a:xfrm>
            <a:off x="956475" y="2935588"/>
            <a:ext cx="5117400" cy="1102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38100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https://youtu.be/22nd99SLgNA?si=YWWfDG7V2tUUFamU</a:t>
            </a:r>
            <a:endParaRPr b="1" sz="25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9" name="Google Shape;19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6875" y="2674951"/>
            <a:ext cx="1623475" cy="16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6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6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7" name="Google Shape;207;p36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6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Linguagens de Alto e Baixo Nível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36"/>
          <p:cNvSpPr/>
          <p:nvPr/>
        </p:nvSpPr>
        <p:spPr>
          <a:xfrm>
            <a:off x="792950" y="1478750"/>
            <a:ext cx="7800900" cy="1210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latin typeface="Comfortaa"/>
                <a:ea typeface="Comfortaa"/>
                <a:cs typeface="Comfortaa"/>
                <a:sym typeface="Comfortaa"/>
              </a:rPr>
              <a:t>A linguagem de alto nível se aproxima mais com a linguagem humana</a:t>
            </a:r>
            <a:endParaRPr b="1" sz="2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0" name="Google Shape;210;p36"/>
          <p:cNvSpPr/>
          <p:nvPr/>
        </p:nvSpPr>
        <p:spPr>
          <a:xfrm>
            <a:off x="792950" y="2884875"/>
            <a:ext cx="7800900" cy="1210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latin typeface="Comfortaa"/>
                <a:ea typeface="Comfortaa"/>
                <a:cs typeface="Comfortaa"/>
                <a:sym typeface="Comfortaa"/>
              </a:rPr>
              <a:t>A linguagem de baixo nível está mais próxima da linguagem de máquina</a:t>
            </a:r>
            <a:endParaRPr b="1" sz="2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8600" y="0"/>
            <a:ext cx="982833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8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8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3" name="Google Shape;223;p38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8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Linguagens de Alto e Baixo Nível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38"/>
          <p:cNvSpPr txBox="1"/>
          <p:nvPr/>
        </p:nvSpPr>
        <p:spPr>
          <a:xfrm>
            <a:off x="311700" y="1152475"/>
            <a:ext cx="83151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O objetivo principal das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linguagens de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 alto nível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é facilitar a maneira de programar, </a:t>
            </a:r>
            <a:r>
              <a:rPr b="1" lang="pt-BR" sz="2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abstraindo conceitos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voltados para a máquina, além de sintetizar comandos;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Já as linguagens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baixo nível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são constituídas apenas por sequências de 0 e 1, ou seja, de </a:t>
            </a:r>
            <a:r>
              <a:rPr b="1" lang="pt-BR" sz="2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código binário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Raleway"/>
              <a:buChar char="○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Então, as linguagens de baixo nível têm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instruções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mais diretas para o processador e por isso, são mais próximas da linguagem da máquina.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9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9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3" name="Google Shape;233;p39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9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ódigo X Resultado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39"/>
          <p:cNvSpPr txBox="1"/>
          <p:nvPr/>
        </p:nvSpPr>
        <p:spPr>
          <a:xfrm>
            <a:off x="311700" y="1152475"/>
            <a:ext cx="83151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A partir da escrita do código, a próxima etapa envolve 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compilação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do código, onde este é traduzido para uma linguagem de máquina compreensível;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A máquina então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processa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as instruções, realizando a atividade realizada;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Caso o resultado não seja como o desejado, é feito o </a:t>
            </a:r>
            <a:r>
              <a:rPr b="1" i="1" lang="pt-BR" sz="2200">
                <a:latin typeface="Proxima Nova"/>
                <a:ea typeface="Proxima Nova"/>
                <a:cs typeface="Proxima Nova"/>
                <a:sym typeface="Proxima Nova"/>
              </a:rPr>
              <a:t>debugging</a:t>
            </a:r>
            <a:r>
              <a:rPr i="1" lang="pt-BR" sz="22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para identificar e corrigir possíveis erros.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6" name="Google Shape;23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6600" y="3497900"/>
            <a:ext cx="1070199" cy="107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0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0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4" name="Google Shape;244;p40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0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Código X Resultado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2591" y="1122225"/>
            <a:ext cx="4798813" cy="33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0"/>
          <p:cNvSpPr/>
          <p:nvPr/>
        </p:nvSpPr>
        <p:spPr>
          <a:xfrm>
            <a:off x="1625825" y="2239225"/>
            <a:ext cx="1300800" cy="798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Código</a:t>
            </a:r>
            <a:endParaRPr b="1"/>
          </a:p>
        </p:txBody>
      </p:sp>
      <p:sp>
        <p:nvSpPr>
          <p:cNvPr id="248" name="Google Shape;248;p40"/>
          <p:cNvSpPr/>
          <p:nvPr/>
        </p:nvSpPr>
        <p:spPr>
          <a:xfrm flipH="1">
            <a:off x="6495875" y="1670150"/>
            <a:ext cx="1248900" cy="849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Resultado</a:t>
            </a:r>
            <a:endParaRPr b="1"/>
          </a:p>
        </p:txBody>
      </p:sp>
      <p:sp>
        <p:nvSpPr>
          <p:cNvPr id="249" name="Google Shape;249;p40"/>
          <p:cNvSpPr txBox="1"/>
          <p:nvPr/>
        </p:nvSpPr>
        <p:spPr>
          <a:xfrm>
            <a:off x="332575" y="3332925"/>
            <a:ext cx="17220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Neste exemplo, foi usada uma linguagem que usa textos conhecida como</a:t>
            </a:r>
            <a:endParaRPr b="1" sz="1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KTurtle.</a:t>
            </a:r>
            <a:endParaRPr b="1" sz="1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1"/>
          <p:cNvPicPr preferRelativeResize="0"/>
          <p:nvPr/>
        </p:nvPicPr>
        <p:blipFill rotWithShape="1">
          <a:blip r:embed="rId3">
            <a:alphaModFix/>
          </a:blip>
          <a:srcRect b="12502" l="0" r="0" t="1249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1"/>
          <p:cNvSpPr txBox="1"/>
          <p:nvPr/>
        </p:nvSpPr>
        <p:spPr>
          <a:xfrm>
            <a:off x="2459925" y="2008150"/>
            <a:ext cx="3987900" cy="156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0">
                <a:latin typeface="Raleway"/>
                <a:ea typeface="Raleway"/>
                <a:cs typeface="Raleway"/>
                <a:sym typeface="Raleway"/>
              </a:rPr>
              <a:t>Programação</a:t>
            </a:r>
            <a:r>
              <a:rPr lang="pt-BR" sz="4500">
                <a:latin typeface="Raleway"/>
                <a:ea typeface="Raleway"/>
                <a:cs typeface="Raleway"/>
                <a:sym typeface="Raleway"/>
              </a:rPr>
              <a:t> em Blocos</a:t>
            </a:r>
            <a:endParaRPr sz="45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2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2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3" name="Google Shape;263;p42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2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Programação em Blocos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42"/>
          <p:cNvSpPr txBox="1"/>
          <p:nvPr/>
        </p:nvSpPr>
        <p:spPr>
          <a:xfrm>
            <a:off x="311700" y="1152475"/>
            <a:ext cx="85608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Quando queremos construir algoritmos que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computadores e placas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possam entender e executar, é necessário que utilizemos uma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linguagem de programação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Como vimos, a grande maioria das linguagens é baseada em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texto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(comumente, inglês), com regras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sintaxe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bem definidas;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Aprender estas linguagens e suas regras podem ser um desafio aos iniciantes e assim, nosso primeiro contato ocorrerá com uma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linguagem de programação visual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3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3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3" name="Google Shape;273;p43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3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Programação em Blocos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43"/>
          <p:cNvSpPr txBox="1"/>
          <p:nvPr/>
        </p:nvSpPr>
        <p:spPr>
          <a:xfrm>
            <a:off x="311700" y="1152475"/>
            <a:ext cx="57501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É um tipo de p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rogramação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visual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em que as ferramentas são construídas juntando blocos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gráficos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em vez de escrever um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código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tradicional; 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Dessa forma, você poderá criar seus programas sem se preocupar com códigos mais complicados… usando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blocos que lembram pecinhas de LEGO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6" name="Google Shape;27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7225" y="1298000"/>
            <a:ext cx="2260000" cy="18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7628" y="3266425"/>
            <a:ext cx="1719754" cy="1146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/>
          <p:nvPr/>
        </p:nvSpPr>
        <p:spPr>
          <a:xfrm>
            <a:off x="-23550" y="3695775"/>
            <a:ext cx="9167400" cy="1447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06" name="Google Shape;106;p26"/>
          <p:cNvPicPr preferRelativeResize="0"/>
          <p:nvPr/>
        </p:nvPicPr>
        <p:blipFill rotWithShape="1">
          <a:blip r:embed="rId3">
            <a:alphaModFix/>
          </a:blip>
          <a:srcRect b="38331" l="0" r="0" t="36954"/>
          <a:stretch/>
        </p:blipFill>
        <p:spPr>
          <a:xfrm>
            <a:off x="2544340" y="3921325"/>
            <a:ext cx="4031627" cy="9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6"/>
          <p:cNvPicPr preferRelativeResize="0"/>
          <p:nvPr/>
        </p:nvPicPr>
        <p:blipFill rotWithShape="1">
          <a:blip r:embed="rId4">
            <a:alphaModFix/>
          </a:blip>
          <a:srcRect b="19414" l="0" r="0" t="27756"/>
          <a:stretch/>
        </p:blipFill>
        <p:spPr>
          <a:xfrm>
            <a:off x="1208974" y="333650"/>
            <a:ext cx="6702350" cy="296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4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4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5" name="Google Shape;285;p44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4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Estruturas Condicionais e de Repetição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44"/>
          <p:cNvSpPr txBox="1"/>
          <p:nvPr/>
        </p:nvSpPr>
        <p:spPr>
          <a:xfrm>
            <a:off x="311700" y="1152475"/>
            <a:ext cx="57150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Alguns dos elementos mais importantes para se tornar uma pessoa progra- madora é compreender sobre estruturas 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condicionais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e laços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repetição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A seguir, vamos adentrar no mundo da programação e aprender como dar instruções aos computadores.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8" name="Google Shape;288;p44"/>
          <p:cNvPicPr preferRelativeResize="0"/>
          <p:nvPr/>
        </p:nvPicPr>
        <p:blipFill rotWithShape="1">
          <a:blip r:embed="rId4">
            <a:alphaModFix/>
          </a:blip>
          <a:srcRect b="2335" l="23224" r="23224" t="2743"/>
          <a:stretch/>
        </p:blipFill>
        <p:spPr>
          <a:xfrm>
            <a:off x="6450900" y="1564450"/>
            <a:ext cx="2347075" cy="2338975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5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5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6" name="Google Shape;296;p45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5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Estruturas Condicionais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45"/>
          <p:cNvSpPr txBox="1"/>
          <p:nvPr/>
        </p:nvSpPr>
        <p:spPr>
          <a:xfrm>
            <a:off x="311700" y="1152475"/>
            <a:ext cx="83151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São fundamentais para tomadas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decisões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nos programas;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Ao se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estabelecer condições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estas são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avaliadas e </a:t>
            </a:r>
            <a:r>
              <a:rPr b="1" lang="pt-BR" sz="2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caso forem atendidas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um bloco de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instruções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é executado (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“se”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);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Caso a condição </a:t>
            </a:r>
            <a:r>
              <a:rPr b="1" lang="pt-BR" sz="2200" u="sng">
                <a:latin typeface="Proxima Nova"/>
                <a:ea typeface="Proxima Nova"/>
                <a:cs typeface="Proxima Nova"/>
                <a:sym typeface="Proxima Nova"/>
              </a:rPr>
              <a:t>não</a:t>
            </a:r>
            <a:r>
              <a:rPr lang="pt-BR" sz="2200" u="sng">
                <a:latin typeface="Proxima Nova"/>
                <a:ea typeface="Proxima Nova"/>
                <a:cs typeface="Proxima Nova"/>
                <a:sym typeface="Proxima Nova"/>
              </a:rPr>
              <a:t> seja atendida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o bloco “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se não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” é executado;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Imagine…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○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SE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eu tirar 10,0 em Matemática,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ENTÃO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ganho o prêmio!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■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SE NÃO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eu reprovo :(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9" name="Google Shape;29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1225" y="3412388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6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6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6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7" name="Google Shape;307;p46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6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Estruturas Condicionais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46"/>
          <p:cNvSpPr txBox="1"/>
          <p:nvPr/>
        </p:nvSpPr>
        <p:spPr>
          <a:xfrm>
            <a:off x="311700" y="1152475"/>
            <a:ext cx="83151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E como poderíamos ver essa estrutura em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blocos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0" name="Google Shape;31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288" y="1877065"/>
            <a:ext cx="5298824" cy="1450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6"/>
          <p:cNvPicPr preferRelativeResize="0"/>
          <p:nvPr/>
        </p:nvPicPr>
        <p:blipFill rotWithShape="1">
          <a:blip r:embed="rId5">
            <a:alphaModFix/>
          </a:blip>
          <a:srcRect b="0" l="0" r="0" t="5651"/>
          <a:stretch/>
        </p:blipFill>
        <p:spPr>
          <a:xfrm>
            <a:off x="4330600" y="2897675"/>
            <a:ext cx="3842826" cy="15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7923" y="1275550"/>
            <a:ext cx="1290829" cy="145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7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7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0" name="Google Shape;320;p47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7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Laços </a:t>
            </a: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de Repetição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47"/>
          <p:cNvSpPr txBox="1"/>
          <p:nvPr/>
        </p:nvSpPr>
        <p:spPr>
          <a:xfrm>
            <a:off x="311700" y="1152475"/>
            <a:ext cx="83151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P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ermitem a execução de instruções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maneira repetida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Ao se estabelecer uma condição, enquanto esta for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verdadeira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as instruções dentro do bloco de repetição são executadas;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Imagine…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○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ENQUANTO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não aprender o conteúdo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■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Continuo a estudar!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3" name="Google Shape;32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175" y="2956975"/>
            <a:ext cx="1201800" cy="12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7"/>
          <p:cNvSpPr txBox="1"/>
          <p:nvPr/>
        </p:nvSpPr>
        <p:spPr>
          <a:xfrm>
            <a:off x="6303725" y="2986375"/>
            <a:ext cx="11601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Logo, sigo estudando quantas vezes forem necessárias… </a:t>
            </a:r>
            <a:r>
              <a:rPr b="1" lang="pt-BR" sz="1000">
                <a:solidFill>
                  <a:srgbClr val="0097A7"/>
                </a:solidFill>
                <a:latin typeface="Comfortaa"/>
                <a:ea typeface="Comfortaa"/>
                <a:cs typeface="Comfortaa"/>
                <a:sym typeface="Comfortaa"/>
              </a:rPr>
              <a:t>repetição!</a:t>
            </a:r>
            <a:endParaRPr b="1" sz="1000">
              <a:solidFill>
                <a:srgbClr val="0097A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8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8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2" name="Google Shape;332;p48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8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Laços de Repetição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48"/>
          <p:cNvSpPr txBox="1"/>
          <p:nvPr/>
        </p:nvSpPr>
        <p:spPr>
          <a:xfrm>
            <a:off x="311700" y="1152475"/>
            <a:ext cx="83151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 como poderíamos ver essa estrutura em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blocos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5" name="Google Shape;3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750" y="1821100"/>
            <a:ext cx="3297176" cy="19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3202" y="2387000"/>
            <a:ext cx="4070400" cy="21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 </a:t>
            </a:r>
            <a:endParaRPr/>
          </a:p>
        </p:txBody>
      </p:sp>
      <p:pic>
        <p:nvPicPr>
          <p:cNvPr id="342" name="Google Shape;342;p49"/>
          <p:cNvPicPr preferRelativeResize="0"/>
          <p:nvPr/>
        </p:nvPicPr>
        <p:blipFill rotWithShape="1">
          <a:blip r:embed="rId3">
            <a:alphaModFix/>
          </a:blip>
          <a:srcRect b="0" l="0" r="53231" t="0"/>
          <a:stretch/>
        </p:blipFill>
        <p:spPr>
          <a:xfrm>
            <a:off x="1089412" y="0"/>
            <a:ext cx="69651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0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0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0" name="Google Shape;350;p50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0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Hora do Código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50"/>
          <p:cNvSpPr txBox="1"/>
          <p:nvPr/>
        </p:nvSpPr>
        <p:spPr>
          <a:xfrm>
            <a:off x="311700" y="1152475"/>
            <a:ext cx="54096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O movimento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“Hora do Código” é uma introdução gratuita à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Ciência da Computação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com atividades e vídeos divertidos para estudantes de todos os níveis e habilidades;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A instituição responsável por mantê-lo é o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Code.org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3" name="Google Shape;353;p50"/>
          <p:cNvPicPr preferRelativeResize="0"/>
          <p:nvPr/>
        </p:nvPicPr>
        <p:blipFill rotWithShape="1">
          <a:blip r:embed="rId4">
            <a:alphaModFix/>
          </a:blip>
          <a:srcRect b="21764" l="0" r="0" t="0"/>
          <a:stretch/>
        </p:blipFill>
        <p:spPr>
          <a:xfrm>
            <a:off x="6258462" y="1221300"/>
            <a:ext cx="2265474" cy="171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0376" y="3192175"/>
            <a:ext cx="2098050" cy="11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1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1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1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62" name="Google Shape;362;p51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1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Hora do Código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" name="Google Shape;364;p51"/>
          <p:cNvPicPr preferRelativeResize="0"/>
          <p:nvPr/>
        </p:nvPicPr>
        <p:blipFill rotWithShape="1">
          <a:blip r:embed="rId4">
            <a:alphaModFix/>
          </a:blip>
          <a:srcRect b="17619" l="6100" r="6241" t="26159"/>
          <a:stretch/>
        </p:blipFill>
        <p:spPr>
          <a:xfrm>
            <a:off x="758511" y="1196563"/>
            <a:ext cx="7626976" cy="275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1"/>
          <p:cNvSpPr/>
          <p:nvPr/>
        </p:nvSpPr>
        <p:spPr>
          <a:xfrm>
            <a:off x="3293100" y="3649100"/>
            <a:ext cx="2489400" cy="699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u="sng">
                <a:solidFill>
                  <a:srgbClr val="0097A7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Code.org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2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2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2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73" name="Google Shape;373;p52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2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Hora do Código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52"/>
          <p:cNvSpPr txBox="1"/>
          <p:nvPr/>
        </p:nvSpPr>
        <p:spPr>
          <a:xfrm>
            <a:off x="311700" y="1152475"/>
            <a:ext cx="54330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São fornecidos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tutoriais interativos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online que orientam os participantes por meio de exercícios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simples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de codificação;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Esse exercícios envolvem arrastar e soltar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blocos de código,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aliados com alguma temática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jogos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e/ou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personagens famosos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6" name="Google Shape;376;p52"/>
          <p:cNvPicPr preferRelativeResize="0"/>
          <p:nvPr/>
        </p:nvPicPr>
        <p:blipFill rotWithShape="1">
          <a:blip r:embed="rId4">
            <a:alphaModFix/>
          </a:blip>
          <a:srcRect b="0" l="12423" r="12827" t="0"/>
          <a:stretch/>
        </p:blipFill>
        <p:spPr>
          <a:xfrm>
            <a:off x="6399825" y="1237900"/>
            <a:ext cx="1961600" cy="196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2"/>
          <p:cNvPicPr preferRelativeResize="0"/>
          <p:nvPr/>
        </p:nvPicPr>
        <p:blipFill rotWithShape="1">
          <a:blip r:embed="rId5">
            <a:alphaModFix/>
          </a:blip>
          <a:srcRect b="8575" l="0" r="0" t="0"/>
          <a:stretch/>
        </p:blipFill>
        <p:spPr>
          <a:xfrm>
            <a:off x="6314360" y="3206100"/>
            <a:ext cx="2165340" cy="129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3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3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3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5" name="Google Shape;385;p53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3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Hora do Código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7" name="Google Shape;387;p53"/>
          <p:cNvPicPr preferRelativeResize="0"/>
          <p:nvPr/>
        </p:nvPicPr>
        <p:blipFill rotWithShape="1">
          <a:blip r:embed="rId4">
            <a:alphaModFix/>
          </a:blip>
          <a:srcRect b="39587" l="0" r="0" t="0"/>
          <a:stretch/>
        </p:blipFill>
        <p:spPr>
          <a:xfrm>
            <a:off x="438850" y="1399663"/>
            <a:ext cx="8266298" cy="23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3"/>
          <p:cNvSpPr/>
          <p:nvPr/>
        </p:nvSpPr>
        <p:spPr>
          <a:xfrm>
            <a:off x="6572250" y="3093550"/>
            <a:ext cx="1702200" cy="9615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EEEEEE"/>
          </a:solidFill>
          <a:ln cap="flat" cmpd="sng" w="38100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Adicione blocos e depois clique em </a:t>
            </a: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“Executar”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9" name="Google Shape;389;p53"/>
          <p:cNvSpPr/>
          <p:nvPr/>
        </p:nvSpPr>
        <p:spPr>
          <a:xfrm>
            <a:off x="447250" y="3366875"/>
            <a:ext cx="869700" cy="32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7"/>
          <p:cNvSpPr txBox="1"/>
          <p:nvPr/>
        </p:nvSpPr>
        <p:spPr>
          <a:xfrm>
            <a:off x="945950" y="234525"/>
            <a:ext cx="7190700" cy="81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100">
                <a:latin typeface="Raleway"/>
                <a:ea typeface="Raleway"/>
                <a:cs typeface="Raleway"/>
                <a:sym typeface="Raleway"/>
              </a:rPr>
              <a:t>Programar… </a:t>
            </a:r>
            <a:r>
              <a:rPr lang="pt-BR" sz="4100">
                <a:latin typeface="Raleway"/>
                <a:ea typeface="Raleway"/>
                <a:cs typeface="Raleway"/>
                <a:sym typeface="Raleway"/>
              </a:rPr>
              <a:t>você deve!</a:t>
            </a:r>
            <a:endParaRPr sz="4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4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4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7" name="Google Shape;397;p54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4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Importância da Programação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9" name="Google Shape;39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275" y="1344924"/>
            <a:ext cx="5192251" cy="2907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2325" y="2061387"/>
            <a:ext cx="1671086" cy="1671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5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5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5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08" name="Google Shape;408;p55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5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Importância da Programação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0" name="Google Shape;410;p55"/>
          <p:cNvSpPr txBox="1"/>
          <p:nvPr/>
        </p:nvSpPr>
        <p:spPr>
          <a:xfrm>
            <a:off x="311700" y="1304875"/>
            <a:ext cx="84402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Raleway"/>
                <a:ea typeface="Raleway"/>
                <a:cs typeface="Raleway"/>
                <a:sym typeface="Raleway"/>
              </a:rPr>
              <a:t>Por que todos deveriam aprender a programar?</a:t>
            </a:r>
            <a:endParaRPr b="1" sz="2000"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Char char="●"/>
            </a:pPr>
            <a:r>
              <a:rPr b="1" lang="pt-BR" sz="2000">
                <a:latin typeface="Raleway"/>
                <a:ea typeface="Raleway"/>
                <a:cs typeface="Raleway"/>
                <a:sym typeface="Raleway"/>
              </a:rPr>
              <a:t>Vídeo completo</a:t>
            </a:r>
            <a:r>
              <a:rPr lang="pt-BR" sz="20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pt-BR" sz="2000">
                <a:latin typeface="Raleway"/>
                <a:ea typeface="Raleway"/>
                <a:cs typeface="Raleway"/>
                <a:sym typeface="Raleway"/>
              </a:rPr>
              <a:t>com pessoas famosas falando sobre como programação pode ser divertida e a sua importância no cotidiano</a:t>
            </a:r>
            <a:r>
              <a:rPr lang="pt-BR" sz="2000">
                <a:latin typeface="Raleway"/>
                <a:ea typeface="Raleway"/>
                <a:cs typeface="Raleway"/>
                <a:sym typeface="Raleway"/>
              </a:rPr>
              <a:t>.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1" name="Google Shape;411;p55"/>
          <p:cNvSpPr/>
          <p:nvPr/>
        </p:nvSpPr>
        <p:spPr>
          <a:xfrm>
            <a:off x="2013300" y="3079850"/>
            <a:ext cx="5117400" cy="1102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38100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https://youtu.be/mHW1Hsqlp6A?si=w9OmsxDQdqGJ_2Sa</a:t>
            </a:r>
            <a:endParaRPr b="1" sz="25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B5B9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6"/>
          <p:cNvSpPr txBox="1"/>
          <p:nvPr/>
        </p:nvSpPr>
        <p:spPr>
          <a:xfrm>
            <a:off x="911150" y="2364900"/>
            <a:ext cx="72888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200">
                <a:latin typeface="Press Start 2P"/>
                <a:ea typeface="Press Start 2P"/>
                <a:cs typeface="Press Start 2P"/>
                <a:sym typeface="Press Start 2P"/>
              </a:rPr>
              <a:t>BORA PRATICAR!</a:t>
            </a:r>
            <a:endParaRPr sz="6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417" name="Google Shape;417;p56"/>
          <p:cNvPicPr preferRelativeResize="0"/>
          <p:nvPr/>
        </p:nvPicPr>
        <p:blipFill rotWithShape="1">
          <a:blip r:embed="rId3">
            <a:alphaModFix/>
          </a:blip>
          <a:srcRect b="12808" l="0" r="0" t="0"/>
          <a:stretch/>
        </p:blipFill>
        <p:spPr>
          <a:xfrm>
            <a:off x="4191375" y="345406"/>
            <a:ext cx="728351" cy="13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7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7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7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25" name="Google Shape;425;p57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7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Atividade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57"/>
          <p:cNvSpPr txBox="1"/>
          <p:nvPr/>
        </p:nvSpPr>
        <p:spPr>
          <a:xfrm>
            <a:off x="311700" y="1152475"/>
            <a:ext cx="83151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b="1" lang="pt-BR" sz="2200">
                <a:solidFill>
                  <a:srgbClr val="0097A7"/>
                </a:solidFill>
                <a:latin typeface="Proxima Nova"/>
                <a:ea typeface="Proxima Nova"/>
                <a:cs typeface="Proxima Nova"/>
                <a:sym typeface="Proxima Nova"/>
              </a:rPr>
              <a:t>Hora do Código!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Vamos aplicar nossos conhecimentos de programação em blocos com o desafio “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Labirinto Clássico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”;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Para realizar essa atividade, acesse o link abaixo e siga as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instruções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de cada nível, lendo-as atentamente;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Complete todas as lições e vamos lá!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8" name="Google Shape;428;p57"/>
          <p:cNvSpPr/>
          <p:nvPr/>
        </p:nvSpPr>
        <p:spPr>
          <a:xfrm>
            <a:off x="2447800" y="3556625"/>
            <a:ext cx="4565100" cy="699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rgbClr val="0097A7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https://studio.code.org/hoc/1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9" name="Google Shape;42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84951">
            <a:off x="1841992" y="3466163"/>
            <a:ext cx="811766" cy="76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9425" y="3069923"/>
            <a:ext cx="899950" cy="148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8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8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8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8" name="Google Shape;438;p58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8"/>
          <p:cNvSpPr txBox="1"/>
          <p:nvPr>
            <p:ph type="title"/>
          </p:nvPr>
        </p:nvSpPr>
        <p:spPr>
          <a:xfrm>
            <a:off x="1177075" y="358975"/>
            <a:ext cx="59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Desafio completo!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0" name="Google Shape;44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675" y="1097150"/>
            <a:ext cx="4850526" cy="341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9"/>
          <p:cNvSpPr txBox="1"/>
          <p:nvPr/>
        </p:nvSpPr>
        <p:spPr>
          <a:xfrm>
            <a:off x="6115113" y="1132250"/>
            <a:ext cx="2528700" cy="1151400"/>
          </a:xfrm>
          <a:prstGeom prst="rect">
            <a:avLst/>
          </a:prstGeom>
          <a:solidFill>
            <a:srgbClr val="0CB5B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Proxima Nova"/>
                <a:ea typeface="Proxima Nova"/>
                <a:cs typeface="Proxima Nova"/>
                <a:sym typeface="Proxima Nova"/>
              </a:rPr>
              <a:t>Dúvidas e perguntas?!</a:t>
            </a:r>
            <a:endParaRPr b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6" name="Google Shape;446;p59"/>
          <p:cNvSpPr txBox="1"/>
          <p:nvPr/>
        </p:nvSpPr>
        <p:spPr>
          <a:xfrm>
            <a:off x="6095175" y="2641320"/>
            <a:ext cx="27210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Proxima Nova"/>
                <a:ea typeface="Proxima Nova"/>
                <a:cs typeface="Proxima Nova"/>
                <a:sym typeface="Proxima Nova"/>
              </a:rPr>
              <a:t> @nepeti.ce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7" name="Google Shape;4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5507575" cy="53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9"/>
          <p:cNvPicPr preferRelativeResize="0"/>
          <p:nvPr/>
        </p:nvPicPr>
        <p:blipFill rotWithShape="1">
          <a:blip r:embed="rId4">
            <a:alphaModFix/>
          </a:blip>
          <a:srcRect b="0" l="21807" r="30537" t="0"/>
          <a:stretch/>
        </p:blipFill>
        <p:spPr>
          <a:xfrm>
            <a:off x="6915388" y="89600"/>
            <a:ext cx="928176" cy="9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9"/>
          <p:cNvPicPr preferRelativeResize="0"/>
          <p:nvPr/>
        </p:nvPicPr>
        <p:blipFill rotWithShape="1">
          <a:blip r:embed="rId5">
            <a:alphaModFix/>
          </a:blip>
          <a:srcRect b="21700" l="0" r="0" t="30162"/>
          <a:stretch/>
        </p:blipFill>
        <p:spPr>
          <a:xfrm>
            <a:off x="6029038" y="3926050"/>
            <a:ext cx="2853276" cy="11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5375" y="3259350"/>
            <a:ext cx="319750" cy="3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9"/>
          <p:cNvSpPr txBox="1"/>
          <p:nvPr/>
        </p:nvSpPr>
        <p:spPr>
          <a:xfrm>
            <a:off x="6038925" y="3207488"/>
            <a:ext cx="28533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Proxima Nova"/>
                <a:ea typeface="Proxima Nova"/>
                <a:cs typeface="Proxima Nova"/>
                <a:sym typeface="Proxima Nova"/>
              </a:rPr>
              <a:t>informatica.ifgoiano.edu.br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2" name="Google Shape;452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2000" y="2742150"/>
            <a:ext cx="319750" cy="3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"/>
          <p:cNvSpPr/>
          <p:nvPr/>
        </p:nvSpPr>
        <p:spPr>
          <a:xfrm>
            <a:off x="1024000" y="358975"/>
            <a:ext cx="44442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0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0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60" name="Google Shape;460;p60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0"/>
          <p:cNvSpPr txBox="1"/>
          <p:nvPr/>
        </p:nvSpPr>
        <p:spPr>
          <a:xfrm>
            <a:off x="1259400" y="358975"/>
            <a:ext cx="413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Material Licenciado</a:t>
            </a:r>
            <a:endParaRPr b="1" sz="2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p60"/>
          <p:cNvSpPr txBox="1"/>
          <p:nvPr/>
        </p:nvSpPr>
        <p:spPr>
          <a:xfrm>
            <a:off x="402850" y="1264525"/>
            <a:ext cx="83295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Este documento está licenciado sob uma licença Creative Commons CC BY-NC-SA 4.0.</a:t>
            </a:r>
            <a:endParaRPr b="1"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Texto da licença: </a:t>
            </a:r>
            <a:r>
              <a:rPr lang="pt-BR" sz="1500" u="sng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https://creativecommons.org/licenses/by-nc-sa/4.0/deed.pt-br</a:t>
            </a:r>
            <a:b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b="1"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Esta licença permite que outros remixem, adaptem e criem a partir do seu trabalho para fins não comerciais, desde que atribuam a você o devido crédito e que licenciem as novas criações sob termos idênticos.</a:t>
            </a:r>
            <a:endParaRPr sz="1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3" name="Google Shape;46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875" y="2680725"/>
            <a:ext cx="419450" cy="464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875" y="3300981"/>
            <a:ext cx="419450" cy="451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875" y="3856910"/>
            <a:ext cx="419450" cy="44124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0"/>
          <p:cNvSpPr txBox="1"/>
          <p:nvPr/>
        </p:nvSpPr>
        <p:spPr>
          <a:xfrm>
            <a:off x="957150" y="2580500"/>
            <a:ext cx="6784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Atribuição </a:t>
            </a:r>
            <a:r>
              <a:rPr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— Você deve dar o crédito apropriado, prover um link para a licença e indicar se mudanças foram feitas.</a:t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7" name="Google Shape;467;p60"/>
          <p:cNvSpPr txBox="1"/>
          <p:nvPr/>
        </p:nvSpPr>
        <p:spPr>
          <a:xfrm>
            <a:off x="957150" y="3300975"/>
            <a:ext cx="64578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NãoComercial </a:t>
            </a:r>
            <a:r>
              <a:rPr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— Você não pode usar o material para fins comerciais.</a:t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8" name="Google Shape;468;p60"/>
          <p:cNvSpPr txBox="1"/>
          <p:nvPr/>
        </p:nvSpPr>
        <p:spPr>
          <a:xfrm>
            <a:off x="957150" y="3755950"/>
            <a:ext cx="6784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CompartilhaIgual</a:t>
            </a:r>
            <a:r>
              <a:rPr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— Se você remixar, transformar, ou criar a partir do material, tem de distribuir as suas contribuições sob a mesma licença que o original.</a:t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9" name="Google Shape;469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8527" y="357113"/>
            <a:ext cx="1730925" cy="6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65775" y="2571750"/>
            <a:ext cx="825774" cy="17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8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8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1" name="Google Shape;121;p28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8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Programação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8"/>
          <p:cNvSpPr txBox="1"/>
          <p:nvPr/>
        </p:nvSpPr>
        <p:spPr>
          <a:xfrm>
            <a:off x="311700" y="1304875"/>
            <a:ext cx="5714100" cy="23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programação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é responsável pela instrução do computador,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do que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e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como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um problema deve ser resolvido;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A Lógica é empregada na construção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algoritmos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que podem ser repre- sentados em qualquer uma das diversas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linguagens de programação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existentes. 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4" name="Google Shape;1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5850" y="1304880"/>
            <a:ext cx="2988900" cy="29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9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9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2" name="Google Shape;132;p29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9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Programação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29"/>
          <p:cNvSpPr txBox="1"/>
          <p:nvPr/>
        </p:nvSpPr>
        <p:spPr>
          <a:xfrm>
            <a:off x="311700" y="1304875"/>
            <a:ext cx="8459100" cy="23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Frisando: Programação </a:t>
            </a:r>
            <a:r>
              <a:rPr b="1" lang="pt-BR" sz="2200" u="sng">
                <a:latin typeface="Proxima Nova"/>
                <a:ea typeface="Proxima Nova"/>
                <a:cs typeface="Proxima Nova"/>
                <a:sym typeface="Proxima Nova"/>
              </a:rPr>
              <a:t>não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é um bicho de sete cabeças! Sério!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Na verdade, está mais relacionado com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seguir instruções como em uma receita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Proxima Nova"/>
              <a:buChar char="○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No nosso caso,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quem programa é quem dita os “passos da receita”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para atingir seu objetivo esperado.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5" name="Google Shape;135;p29"/>
          <p:cNvPicPr preferRelativeResize="0"/>
          <p:nvPr/>
        </p:nvPicPr>
        <p:blipFill rotWithShape="1">
          <a:blip r:embed="rId4">
            <a:alphaModFix/>
          </a:blip>
          <a:srcRect b="26943" l="49997" r="9120" t="28980"/>
          <a:stretch/>
        </p:blipFill>
        <p:spPr>
          <a:xfrm>
            <a:off x="7432748" y="3122300"/>
            <a:ext cx="1284600" cy="13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9"/>
          <p:cNvSpPr/>
          <p:nvPr/>
        </p:nvSpPr>
        <p:spPr>
          <a:xfrm>
            <a:off x="718600" y="3629325"/>
            <a:ext cx="6191400" cy="49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Comfortaa"/>
                <a:ea typeface="Comfortaa"/>
                <a:cs typeface="Comfortaa"/>
                <a:sym typeface="Comfortaa"/>
              </a:rPr>
              <a:t>Qual seria a receita para um bolo de caneca?</a:t>
            </a:r>
            <a:endParaRPr b="1" sz="17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0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0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4" name="Google Shape;144;p30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0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Programação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" name="Google Shape;1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000" y="1089450"/>
            <a:ext cx="7331595" cy="34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1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1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4" name="Google Shape;154;p31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1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Programação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235500" y="1152475"/>
            <a:ext cx="84627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A programação é o processo de criação de um conjunto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instruções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que dizem ao computador como realizar uma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tarefa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Pode ser feita usando uma variedade de “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idiomas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” do computador, tais como Java, Python e PHP.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7" name="Google Shape;1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9950" y="3138325"/>
            <a:ext cx="888250" cy="8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1"/>
          <p:cNvSpPr/>
          <p:nvPr/>
        </p:nvSpPr>
        <p:spPr>
          <a:xfrm>
            <a:off x="849000" y="2956975"/>
            <a:ext cx="6645600" cy="12780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100">
                <a:solidFill>
                  <a:srgbClr val="1155CC"/>
                </a:solidFill>
                <a:latin typeface="Comfortaa"/>
                <a:ea typeface="Comfortaa"/>
                <a:cs typeface="Comfortaa"/>
                <a:sym typeface="Comfortaa"/>
              </a:rPr>
              <a:t>Lembra dos algoritmos?</a:t>
            </a:r>
            <a:r>
              <a:rPr lang="pt-BR" sz="21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Na programação, o código pode ser escrito em diversas linguagens e todo código gera um algoritmo.</a:t>
            </a:r>
            <a:endParaRPr sz="21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3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3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3" name="Google Shape;173;p33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3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Programação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33"/>
          <p:cNvSpPr txBox="1"/>
          <p:nvPr/>
        </p:nvSpPr>
        <p:spPr>
          <a:xfrm>
            <a:off x="311700" y="1152475"/>
            <a:ext cx="84627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●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Linguagens de Programação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Proxima Nova"/>
              <a:buChar char="○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São métodos padronizados, formados por um conjunto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regras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sintáticas e semânticas, que informará instruções ao computador;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Proxima Nova"/>
              <a:buChar char="○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Diferentes linguagens são usadas para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propósitos específicos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como criar sites, jogos ou fazer análise de dados.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9350" y="3586850"/>
            <a:ext cx="1045050" cy="104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